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71" r:id="rId15"/>
    <p:sldId id="274" r:id="rId16"/>
  </p:sldIdLst>
  <p:sldSz cx="9144000" cy="5143500" type="screen16x9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-4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840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6e5801610_2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6e5801610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e580161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6e58016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e580161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6e58016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e580161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6e58016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83c807a53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1283c807a5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e5801610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26e580161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e580161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6e58016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e580161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6e58016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e580161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6e58016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e580161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6e58016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e580161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6e58016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e580161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6e58016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e580161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6e58016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e580161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6e58016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" name="Google Shape;67;p14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" name="Google Shape;68;p14" descr="C:\Users\Srinidhi\Desktop\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6521"/>
            <a:ext cx="1828800" cy="73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5" descr="C:\Users\Srinidhi\Desktop\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681" y="24818"/>
            <a:ext cx="1828800" cy="73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6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" name="Google Shape;85;p16" descr="C:\Users\Srinidhi\Desktop\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331" y="24818"/>
            <a:ext cx="1828800" cy="73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822959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2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7" descr="C:\Users\Srinidhi\Desktop\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1892"/>
            <a:ext cx="1828800" cy="73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9" descr="C:\Users\Srinidhi\Desktop\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5311" y="26082"/>
            <a:ext cx="1828800" cy="73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20" descr="C:\Users\Srinidhi\Desktop\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00" y="0"/>
            <a:ext cx="1828800" cy="73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12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1" descr="C:\Users\Srinidhi\Desktop\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47" y="-36619"/>
            <a:ext cx="1828800" cy="73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1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1" y="0"/>
            <a:ext cx="9143989" cy="36863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822960" y="4430267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2" descr="C:\Users\Srinidhi\Desktop\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818"/>
            <a:ext cx="1828800" cy="73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3" descr="C:\Users\Srinidhi\Desktop\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961" y="24818"/>
            <a:ext cx="1828800" cy="73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 rot="5400000">
            <a:off x="5370480" y="1484279"/>
            <a:ext cx="431806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 rot="5400000">
            <a:off x="1369979" y="-430246"/>
            <a:ext cx="4318067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4" descr="C:\Users\Srinidhi\Desktop\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1695"/>
            <a:ext cx="1828800" cy="73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" name="Google Shape;58;p13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ctrTitle"/>
          </p:nvPr>
        </p:nvSpPr>
        <p:spPr>
          <a:xfrm>
            <a:off x="728663" y="2329255"/>
            <a:ext cx="8136731" cy="83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n" sz="2000" b="1" dirty="0" smtClean="0"/>
              <a:t>M</a:t>
            </a:r>
            <a:r>
              <a:rPr lang="en" sz="2000" b="1" dirty="0"/>
              <a:t>. Tech CSE – </a:t>
            </a:r>
            <a:r>
              <a:rPr lang="en" sz="2000" b="1" dirty="0" smtClean="0"/>
              <a:t>Second Semester </a:t>
            </a:r>
            <a:r>
              <a:rPr lang="en" sz="2000" b="1" dirty="0"/>
              <a:t>(Term: </a:t>
            </a:r>
            <a:r>
              <a:rPr lang="en" sz="2000" b="1" dirty="0" smtClean="0"/>
              <a:t>July-October </a:t>
            </a:r>
            <a:r>
              <a:rPr lang="en" sz="2000" b="1" dirty="0"/>
              <a:t>2022)</a:t>
            </a:r>
            <a:br>
              <a:rPr lang="en" sz="2000" b="1" dirty="0"/>
            </a:br>
            <a:r>
              <a:rPr lang="en" sz="2000" b="1" dirty="0" smtClean="0"/>
              <a:t>20 Marks component- </a:t>
            </a:r>
            <a:r>
              <a:rPr lang="en" sz="1800" b="1" dirty="0" smtClean="0"/>
              <a:t>Seminar </a:t>
            </a:r>
            <a:r>
              <a:rPr lang="en" sz="1800" b="1" dirty="0"/>
              <a:t>on</a:t>
            </a:r>
            <a:r>
              <a:rPr lang="en" sz="2400" b="1" dirty="0"/>
              <a:t/>
            </a:r>
            <a:br>
              <a:rPr lang="en" sz="2400" b="1" dirty="0"/>
            </a:br>
            <a:r>
              <a:rPr lang="en" sz="2500" b="1" dirty="0" smtClean="0">
                <a:solidFill>
                  <a:srgbClr val="1C4587"/>
                </a:solidFill>
              </a:rPr>
              <a:t>Generalized Measurements in Quantum Mechanics</a:t>
            </a:r>
            <a:r>
              <a:rPr lang="en" sz="1500" dirty="0"/>
              <a:t/>
            </a:r>
            <a:br>
              <a:rPr lang="en" sz="1500" dirty="0"/>
            </a:br>
            <a:endParaRPr sz="1500" dirty="0"/>
          </a:p>
        </p:txBody>
      </p:sp>
      <p:sp>
        <p:nvSpPr>
          <p:cNvPr id="158" name="Google Shape;158;p25"/>
          <p:cNvSpPr txBox="1"/>
          <p:nvPr/>
        </p:nvSpPr>
        <p:spPr>
          <a:xfrm>
            <a:off x="1635919" y="432892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Ramaiah Institute of Technology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(Autonomous Institute, Affiliated to VTU)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661422" y="3476072"/>
            <a:ext cx="3539700" cy="126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 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Sai S </a:t>
            </a:r>
            <a:r>
              <a:rPr lang="en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Joshi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Usn : </a:t>
            </a:r>
            <a:r>
              <a:rPr lang="en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1MS21SCS18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Course: Quantum Computing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code: MCS22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3948" y="3591339"/>
            <a:ext cx="337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Course faculty: Dr. S </a:t>
            </a:r>
            <a:r>
              <a:rPr lang="en-US" dirty="0" err="1" smtClean="0"/>
              <a:t>Rajarajeswari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59833" y="304795"/>
            <a:ext cx="7543800" cy="908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Qiskit</a:t>
            </a:r>
            <a:r>
              <a:rPr lang="en-US" dirty="0" smtClean="0"/>
              <a:t> – U Gate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72700" y="1284667"/>
            <a:ext cx="8446200" cy="3586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>
              <a:buClr>
                <a:schemeClr val="tx1"/>
              </a:buClr>
              <a:buSzPct val="87000"/>
              <a:buFont typeface="Arial" pitchFamily="34" charset="0"/>
              <a:buChar char="•"/>
            </a:pPr>
            <a:endParaRPr lang="en-US" sz="1700" dirty="0" smtClean="0">
              <a:solidFill>
                <a:schemeClr val="tx1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889" y="1470355"/>
            <a:ext cx="7724851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latin typeface="Calibri" pitchFamily="34" charset="0"/>
                <a:cs typeface="Calibri" pitchFamily="34" charset="0"/>
              </a:rPr>
              <a:t>the U-gate is the most general of all single-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qubit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quantum gates. It is a 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parameterized 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gate of the form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As 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an example, we see some specific cases of the U-gate in which it is equivalent to the H-gate and P-gate respectively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P gate : diagonal phase gate, H gate : Single qubit hadamard gate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r>
              <a:rPr lang="en-US" sz="1700" dirty="0" smtClean="0">
                <a:latin typeface="Calibri" pitchFamily="34" charset="0"/>
                <a:cs typeface="Calibri" pitchFamily="34" charset="0"/>
              </a:rPr>
              <a:t>   </a:t>
            </a:r>
            <a:endParaRPr lang="en-US" sz="17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7" t="41672" r="32604" b="45185"/>
          <a:stretch/>
        </p:blipFill>
        <p:spPr bwMode="auto">
          <a:xfrm>
            <a:off x="4036212" y="1802480"/>
            <a:ext cx="3441700" cy="90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9" t="50966" r="24062" b="37778"/>
          <a:stretch/>
        </p:blipFill>
        <p:spPr bwMode="auto">
          <a:xfrm>
            <a:off x="2948026" y="3330395"/>
            <a:ext cx="5144363" cy="73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08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59833" y="304795"/>
            <a:ext cx="7543800" cy="908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Qiskit</a:t>
            </a:r>
            <a:r>
              <a:rPr lang="en-US" dirty="0" smtClean="0"/>
              <a:t> – U Gate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72700" y="1284667"/>
            <a:ext cx="8446200" cy="3586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>
              <a:buClr>
                <a:schemeClr val="tx1"/>
              </a:buClr>
              <a:buSzPct val="87000"/>
              <a:buFont typeface="Arial" pitchFamily="34" charset="0"/>
              <a:buChar char="•"/>
            </a:pPr>
            <a:endParaRPr lang="en-US" sz="1700" dirty="0" smtClean="0">
              <a:solidFill>
                <a:schemeClr val="tx1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2" t="21481" r="26667" b="35556"/>
          <a:stretch/>
        </p:blipFill>
        <p:spPr bwMode="auto">
          <a:xfrm>
            <a:off x="1583267" y="1354666"/>
            <a:ext cx="5875866" cy="335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2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59833" y="304795"/>
            <a:ext cx="7543800" cy="908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Qiskit</a:t>
            </a:r>
            <a:r>
              <a:rPr lang="en-US" dirty="0" smtClean="0"/>
              <a:t> – U Gate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72700" y="1284667"/>
            <a:ext cx="8446200" cy="3586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>
              <a:buClr>
                <a:schemeClr val="tx1"/>
              </a:buClr>
              <a:buSzPct val="87000"/>
              <a:buFont typeface="Arial" pitchFamily="34" charset="0"/>
              <a:buChar char="•"/>
            </a:pPr>
            <a:endParaRPr lang="en-US" sz="1700" dirty="0" smtClean="0">
              <a:solidFill>
                <a:schemeClr val="tx1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9" t="19753" r="27656" b="8055"/>
          <a:stretch/>
        </p:blipFill>
        <p:spPr bwMode="auto">
          <a:xfrm>
            <a:off x="3686476" y="510139"/>
            <a:ext cx="4706753" cy="416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18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 idx="4294967295"/>
          </p:nvPr>
        </p:nvSpPr>
        <p:spPr>
          <a:xfrm>
            <a:off x="696900" y="539376"/>
            <a:ext cx="7543800" cy="683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4294967295"/>
          </p:nvPr>
        </p:nvSpPr>
        <p:spPr>
          <a:xfrm>
            <a:off x="525900" y="1222775"/>
            <a:ext cx="8056800" cy="34167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 [1]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QUANTUM 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MEASUREMENTS - Lecture 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notes for WAQCT Summer School 21-26 August 2019</a:t>
            </a:r>
          </a:p>
          <a:p>
            <a:r>
              <a:rPr lang="nl-NL" sz="1700" dirty="0">
                <a:latin typeface="Calibri" pitchFamily="34" charset="0"/>
                <a:cs typeface="Calibri" pitchFamily="34" charset="0"/>
              </a:rPr>
              <a:t>Erika Andersson, Heriot-Watt University, Edinburgh, </a:t>
            </a:r>
            <a:r>
              <a:rPr lang="nl-NL" sz="1700" dirty="0" smtClean="0">
                <a:latin typeface="Calibri" pitchFamily="34" charset="0"/>
                <a:cs typeface="Calibri" pitchFamily="34" charset="0"/>
              </a:rPr>
              <a:t>UK</a:t>
            </a:r>
          </a:p>
          <a:p>
            <a:r>
              <a:rPr lang="nl-NL" sz="1700" dirty="0" smtClean="0">
                <a:latin typeface="Calibri" pitchFamily="34" charset="0"/>
                <a:cs typeface="Calibri" pitchFamily="34" charset="0"/>
              </a:rPr>
              <a:t>[2] 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Generalized Quantum 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Measurement - 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Nicholas 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Wheeler , September 2012</a:t>
            </a:r>
          </a:p>
          <a:p>
            <a:r>
              <a:rPr lang="en-US" sz="1700" dirty="0" smtClean="0">
                <a:latin typeface="Calibri" pitchFamily="34" charset="0"/>
                <a:cs typeface="Calibri" pitchFamily="34" charset="0"/>
              </a:rPr>
              <a:t>[3] Measurements in Quantum 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mechanics- concepts </a:t>
            </a:r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1700" dirty="0">
                <a:latin typeface="Calibri" pitchFamily="34" charset="0"/>
                <a:cs typeface="Calibri" pitchFamily="34" charset="0"/>
              </a:rPr>
              <a:t>https://youtu.be/u1R3kRWh1ek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3087984" y="1987196"/>
            <a:ext cx="33960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59833" y="304795"/>
            <a:ext cx="7543800" cy="908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 to Generalized measurements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72700" y="1284667"/>
            <a:ext cx="8446200" cy="3586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SzPct val="87000"/>
              <a:buFont typeface="Arial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Measurements are what links the world of quantum mechanics to the </a:t>
            </a:r>
            <a:r>
              <a:rPr lang="en-US" sz="1700" dirty="0" smtClean="0">
                <a:solidFill>
                  <a:schemeClr val="tx1"/>
                </a:solidFill>
              </a:rPr>
              <a:t>classical world. Through </a:t>
            </a:r>
            <a:r>
              <a:rPr lang="en-US" sz="1700" dirty="0">
                <a:solidFill>
                  <a:schemeClr val="tx1"/>
                </a:solidFill>
              </a:rPr>
              <a:t>measurements, we extract information about quantum systems</a:t>
            </a:r>
            <a:r>
              <a:rPr lang="en-US" sz="17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87000"/>
              <a:buFont typeface="Arial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A </a:t>
            </a:r>
            <a:r>
              <a:rPr lang="en-US" sz="1700" dirty="0">
                <a:solidFill>
                  <a:schemeClr val="tx1"/>
                </a:solidFill>
              </a:rPr>
              <a:t>standard way to describe quantum measurements is as a projection in the </a:t>
            </a:r>
            <a:r>
              <a:rPr lang="en-US" sz="1700" dirty="0" smtClean="0">
                <a:solidFill>
                  <a:schemeClr val="tx1"/>
                </a:solidFill>
              </a:rPr>
              <a:t>Eigen basis of </a:t>
            </a:r>
            <a:r>
              <a:rPr lang="en-US" sz="1700" dirty="0">
                <a:solidFill>
                  <a:schemeClr val="tx1"/>
                </a:solidFill>
              </a:rPr>
              <a:t>some observable. If an observable is described by the Hermitian operator </a:t>
            </a:r>
            <a:r>
              <a:rPr lang="en-US" sz="1700" dirty="0" smtClean="0">
                <a:solidFill>
                  <a:schemeClr val="tx1"/>
                </a:solidFill>
              </a:rPr>
              <a:t>A, </a:t>
            </a:r>
            <a:r>
              <a:rPr lang="en-US" sz="1700" dirty="0">
                <a:solidFill>
                  <a:schemeClr val="tx1"/>
                </a:solidFill>
              </a:rPr>
              <a:t>then </a:t>
            </a:r>
            <a:r>
              <a:rPr lang="en-US" sz="1700" dirty="0" smtClean="0">
                <a:solidFill>
                  <a:schemeClr val="tx1"/>
                </a:solidFill>
              </a:rPr>
              <a:t>we can express it </a:t>
            </a:r>
            <a:r>
              <a:rPr lang="en-US" sz="1700" dirty="0">
                <a:solidFill>
                  <a:schemeClr val="tx1"/>
                </a:solidFill>
              </a:rPr>
              <a:t>using its eigenvalues i and eigenvectors </a:t>
            </a:r>
            <a:r>
              <a:rPr lang="en-US" sz="1700" dirty="0" smtClean="0">
                <a:solidFill>
                  <a:schemeClr val="tx1"/>
                </a:solidFill>
              </a:rPr>
              <a:t>as – </a:t>
            </a:r>
          </a:p>
          <a:p>
            <a:pPr>
              <a:buClr>
                <a:schemeClr val="tx1"/>
              </a:buClr>
              <a:buSzPct val="87000"/>
              <a:buFont typeface="Arial" pitchFamily="34" charset="0"/>
              <a:buChar char="•"/>
            </a:pPr>
            <a:endParaRPr lang="en-US" sz="1700" dirty="0" smtClean="0">
              <a:solidFill>
                <a:schemeClr val="tx1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7" t="44499" r="28891" b="46087"/>
          <a:stretch/>
        </p:blipFill>
        <p:spPr bwMode="auto">
          <a:xfrm>
            <a:off x="2772074" y="3505906"/>
            <a:ext cx="3760399" cy="808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59833" y="304795"/>
            <a:ext cx="7543800" cy="908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 to Generalized measurements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72700" y="1284667"/>
            <a:ext cx="8446200" cy="3586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>
              <a:buClr>
                <a:schemeClr val="tx1"/>
              </a:buClr>
              <a:buSzPct val="87000"/>
              <a:buFont typeface="Arial" pitchFamily="34" charset="0"/>
              <a:buChar char="•"/>
            </a:pPr>
            <a:endParaRPr lang="en-US" sz="1700" dirty="0" smtClean="0">
              <a:solidFill>
                <a:schemeClr val="tx1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9846" y="1616659"/>
            <a:ext cx="791504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rojective </a:t>
            </a:r>
            <a:r>
              <a:rPr lang="en-US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quantum 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measurements </a:t>
            </a:r>
            <a:r>
              <a:rPr lang="en-US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are too restrictive. They 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cannot conveniently </a:t>
            </a:r>
            <a:r>
              <a:rPr lang="en-US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describe all measurements that 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can be realized </a:t>
            </a:r>
            <a:r>
              <a:rPr lang="en-US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 actual 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experiments.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More general measurements</a:t>
            </a:r>
            <a:r>
              <a:rPr lang="en-US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, so-called probability operator measures (POMs) or positive 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operator- values </a:t>
            </a:r>
            <a:r>
              <a:rPr lang="en-US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measures (POVMs). These 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generalized </a:t>
            </a:r>
            <a:r>
              <a:rPr lang="en-US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quantum measurements can describe 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any measurement </a:t>
            </a:r>
            <a:r>
              <a:rPr lang="en-US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that is possible within the framework of quantum mechanics</a:t>
            </a:r>
            <a:r>
              <a:rPr lang="en-US" sz="17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It is impossible to predict the outcome of a quantum measurement.  We can only predict its likelihood.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7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25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59833" y="304795"/>
            <a:ext cx="7543800" cy="908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Using Generalized measurements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72700" y="1284667"/>
            <a:ext cx="8446200" cy="3586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>
              <a:buClr>
                <a:schemeClr val="tx1"/>
              </a:buClr>
              <a:buSzPct val="87000"/>
              <a:buFont typeface="Arial" pitchFamily="34" charset="0"/>
              <a:buChar char="•"/>
            </a:pPr>
            <a:endParaRPr lang="en-US" sz="1700" dirty="0" smtClean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SzPct val="86000"/>
              <a:buFont typeface="Arial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The physical quantity to be measured could be the position of a particle, its momentum or its energy. From Postulate 2, we know that such a quantity is associated with a </a:t>
            </a:r>
            <a:r>
              <a:rPr lang="en-US" sz="1700" dirty="0">
                <a:solidFill>
                  <a:schemeClr val="tx1"/>
                </a:solidFill>
              </a:rPr>
              <a:t>H</a:t>
            </a:r>
            <a:r>
              <a:rPr lang="en-US" sz="1700" dirty="0" smtClean="0">
                <a:solidFill>
                  <a:schemeClr val="tx1"/>
                </a:solidFill>
              </a:rPr>
              <a:t>ermitian operator, called an Observable. </a:t>
            </a:r>
          </a:p>
          <a:p>
            <a:pPr>
              <a:buClr>
                <a:schemeClr val="tx1"/>
              </a:buClr>
              <a:buSzPct val="86000"/>
              <a:buFont typeface="Arial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Eigenvalue equation : </a:t>
            </a:r>
          </a:p>
          <a:p>
            <a:pPr marL="139700" indent="0">
              <a:buClr>
                <a:schemeClr val="tx1"/>
              </a:buClr>
              <a:buSzPct val="86000"/>
              <a:buNone/>
            </a:pP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smtClean="0">
                <a:solidFill>
                  <a:schemeClr val="tx1"/>
                </a:solidFill>
              </a:rPr>
              <a:t> 	</a:t>
            </a:r>
            <a:endParaRPr sz="17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16111" r="35209" b="71666"/>
          <a:stretch/>
        </p:blipFill>
        <p:spPr bwMode="auto">
          <a:xfrm>
            <a:off x="3191933" y="2590800"/>
            <a:ext cx="2844800" cy="623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3333" r="16250" b="64445"/>
          <a:stretch/>
        </p:blipFill>
        <p:spPr bwMode="auto">
          <a:xfrm>
            <a:off x="2066806" y="3214577"/>
            <a:ext cx="5095054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8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59833" y="304795"/>
            <a:ext cx="7543800" cy="908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Eigenvalue equation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72700" y="1284667"/>
            <a:ext cx="8446200" cy="3586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>
              <a:buClr>
                <a:schemeClr val="tx1"/>
              </a:buClr>
              <a:buSzPct val="87000"/>
              <a:buFont typeface="Arial" pitchFamily="34" charset="0"/>
              <a:buChar char="•"/>
            </a:pPr>
            <a:endParaRPr lang="en-US" sz="1700" dirty="0" smtClean="0">
              <a:solidFill>
                <a:schemeClr val="tx1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4259" r="5624" b="33396"/>
          <a:stretch/>
        </p:blipFill>
        <p:spPr bwMode="auto">
          <a:xfrm>
            <a:off x="1828800" y="2743200"/>
            <a:ext cx="6437375" cy="201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021" y="1324052"/>
            <a:ext cx="7944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To measure operator A, we first need to solve the eigenvalue equation, which allows to find the eigenvalues.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Postulate 3 tells us – whatever state our system is in when we measure A, only one of these eigenvalues will be the outcome of the measurement.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Operator A encodes all the possible outcomes of the measurement irrespective of the state of the system.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37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59833" y="304795"/>
            <a:ext cx="7543800" cy="908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Measuring A in a specific state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72700" y="1284667"/>
            <a:ext cx="8446200" cy="3586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>
              <a:buClr>
                <a:schemeClr val="tx1"/>
              </a:buClr>
              <a:buSzPct val="87000"/>
              <a:buFont typeface="Arial" pitchFamily="34" charset="0"/>
              <a:buChar char="•"/>
            </a:pPr>
            <a:endParaRPr lang="en-US" sz="1700" dirty="0" smtClean="0">
              <a:solidFill>
                <a:schemeClr val="tx1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4" t="68631" r="32579" b="25615"/>
          <a:stretch/>
        </p:blipFill>
        <p:spPr bwMode="auto">
          <a:xfrm>
            <a:off x="673769" y="1405288"/>
            <a:ext cx="6371924" cy="50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t="29999" b="6945"/>
          <a:stretch/>
        </p:blipFill>
        <p:spPr bwMode="auto">
          <a:xfrm>
            <a:off x="539014" y="1860016"/>
            <a:ext cx="7703418" cy="281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24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59833" y="304795"/>
            <a:ext cx="7543800" cy="908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lvl="0"/>
            <a:r>
              <a:rPr lang="en" dirty="0" smtClean="0"/>
              <a:t>Measuring  </a:t>
            </a:r>
            <a:r>
              <a:rPr lang="en" dirty="0"/>
              <a:t>A in a </a:t>
            </a:r>
            <a:r>
              <a:rPr lang="en" dirty="0" smtClean="0"/>
              <a:t>specific state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94646" y="1828799"/>
            <a:ext cx="8446200" cy="3657144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  <a:buSzPct val="87000"/>
              <a:buFont typeface="Arial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For operator A, there is a list of lambda values and each of these values corresponds to an Eigen state . These two lists are always the same for A and are independent of the state of our system.</a:t>
            </a:r>
          </a:p>
          <a:p>
            <a:pPr>
              <a:spcBef>
                <a:spcPts val="1200"/>
              </a:spcBef>
              <a:buClr>
                <a:schemeClr val="tx1"/>
              </a:buClr>
              <a:buSzPct val="87000"/>
              <a:buFont typeface="Arial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</a:rPr>
              <a:t>When we measure A in a specific state |</a:t>
            </a:r>
            <a:r>
              <a:rPr lang="el-GR" sz="1700" dirty="0" smtClean="0">
                <a:solidFill>
                  <a:schemeClr val="tx1"/>
                </a:solidFill>
              </a:rPr>
              <a:t>ψ</a:t>
            </a:r>
            <a:r>
              <a:rPr lang="en-US" sz="1700" dirty="0" smtClean="0">
                <a:solidFill>
                  <a:schemeClr val="tx1"/>
                </a:solidFill>
              </a:rPr>
              <a:t>&gt; , Postulate 4 tells us the following –</a:t>
            </a:r>
          </a:p>
          <a:p>
            <a:pPr marL="139700" indent="0">
              <a:spcBef>
                <a:spcPts val="1200"/>
              </a:spcBef>
              <a:buClr>
                <a:schemeClr val="tx1"/>
              </a:buClr>
              <a:buSzPct val="87000"/>
              <a:buNone/>
            </a:pP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smtClean="0">
                <a:solidFill>
                  <a:schemeClr val="tx1"/>
                </a:solidFill>
              </a:rPr>
              <a:t>- We will get </a:t>
            </a:r>
            <a:r>
              <a:rPr lang="el-GR" sz="1700" dirty="0">
                <a:latin typeface="Calibri" pitchFamily="34" charset="0"/>
                <a:cs typeface="Calibri" pitchFamily="34" charset="0"/>
              </a:rPr>
              <a:t>λ</a:t>
            </a:r>
            <a:r>
              <a:rPr lang="en-US" sz="1700" dirty="0" smtClean="0">
                <a:solidFill>
                  <a:schemeClr val="tx1"/>
                </a:solidFill>
              </a:rPr>
              <a:t> 1 with the probability given by the absolute value squared of u1|</a:t>
            </a:r>
            <a:r>
              <a:rPr lang="el-GR" sz="1700" dirty="0" smtClean="0">
                <a:solidFill>
                  <a:schemeClr val="tx1"/>
                </a:solidFill>
              </a:rPr>
              <a:t>ψ</a:t>
            </a:r>
            <a:r>
              <a:rPr lang="en-US" sz="1700" dirty="0" smtClean="0">
                <a:solidFill>
                  <a:schemeClr val="tx1"/>
                </a:solidFill>
              </a:rPr>
              <a:t>&gt;</a:t>
            </a:r>
          </a:p>
          <a:p>
            <a:pPr marL="139700" indent="0">
              <a:spcBef>
                <a:spcPts val="1200"/>
              </a:spcBef>
              <a:buClr>
                <a:schemeClr val="tx1"/>
              </a:buClr>
              <a:buSzPct val="87000"/>
              <a:buNone/>
            </a:pP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smtClean="0">
                <a:solidFill>
                  <a:schemeClr val="tx1"/>
                </a:solidFill>
              </a:rPr>
              <a:t>- </a:t>
            </a:r>
            <a:r>
              <a:rPr lang="el-GR" sz="1700" dirty="0">
                <a:latin typeface="Calibri" pitchFamily="34" charset="0"/>
                <a:cs typeface="Calibri" pitchFamily="34" charset="0"/>
              </a:rPr>
              <a:t>λ </a:t>
            </a:r>
            <a:r>
              <a:rPr lang="en-US" sz="1700" dirty="0" smtClean="0">
                <a:solidFill>
                  <a:schemeClr val="tx1"/>
                </a:solidFill>
              </a:rPr>
              <a:t>2 </a:t>
            </a:r>
            <a:r>
              <a:rPr lang="en-US" sz="1700" dirty="0">
                <a:solidFill>
                  <a:schemeClr val="tx1"/>
                </a:solidFill>
              </a:rPr>
              <a:t>with the probability given by the absolute value squared of </a:t>
            </a:r>
            <a:r>
              <a:rPr lang="en-US" sz="1700" dirty="0" smtClean="0">
                <a:solidFill>
                  <a:schemeClr val="tx1"/>
                </a:solidFill>
              </a:rPr>
              <a:t>u2|</a:t>
            </a:r>
            <a:r>
              <a:rPr lang="el-GR" sz="1700" dirty="0">
                <a:solidFill>
                  <a:schemeClr val="tx1"/>
                </a:solidFill>
              </a:rPr>
              <a:t>ψ</a:t>
            </a:r>
            <a:r>
              <a:rPr lang="en-US" sz="1700" dirty="0" smtClean="0">
                <a:solidFill>
                  <a:schemeClr val="tx1"/>
                </a:solidFill>
              </a:rPr>
              <a:t>&gt;… and so on.</a:t>
            </a:r>
            <a:endParaRPr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2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59833" y="304795"/>
            <a:ext cx="7543800" cy="908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Measuring A in copies of the state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72700" y="1284667"/>
            <a:ext cx="8446200" cy="3586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>
              <a:buClr>
                <a:schemeClr val="tx1"/>
              </a:buClr>
              <a:buSzPct val="87000"/>
              <a:buFont typeface="Arial" pitchFamily="34" charset="0"/>
              <a:buChar char="•"/>
            </a:pPr>
            <a:endParaRPr lang="en-US" sz="1700" dirty="0" smtClean="0">
              <a:solidFill>
                <a:schemeClr val="tx1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8"/>
          <a:stretch/>
        </p:blipFill>
        <p:spPr bwMode="auto">
          <a:xfrm>
            <a:off x="1050556" y="1287986"/>
            <a:ext cx="6726657" cy="339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27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59833" y="304795"/>
            <a:ext cx="7543800" cy="908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lvl="0"/>
            <a:r>
              <a:rPr lang="en" dirty="0"/>
              <a:t>Measuring A in copies of the state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72700" y="1284667"/>
            <a:ext cx="8446200" cy="3586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139700" indent="0">
              <a:buClr>
                <a:schemeClr val="tx1"/>
              </a:buClr>
              <a:buSzPct val="87000"/>
              <a:buNone/>
            </a:pPr>
            <a:endParaRPr lang="en-US" sz="1700" dirty="0" smtClean="0">
              <a:solidFill>
                <a:schemeClr val="tx1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4749" y="1645920"/>
            <a:ext cx="776142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itchFamily="34" charset="0"/>
              <a:buChar char="•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If rather than having one system in state </a:t>
            </a:r>
            <a:r>
              <a:rPr lang="el-GR" sz="1700" dirty="0" smtClean="0">
                <a:latin typeface="Calibri" pitchFamily="34" charset="0"/>
                <a:cs typeface="Calibri" pitchFamily="34" charset="0"/>
              </a:rPr>
              <a:t>ψ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, we have exact copies of the system in state </a:t>
            </a:r>
            <a:r>
              <a:rPr lang="el-GR" sz="1700" dirty="0" smtClean="0">
                <a:latin typeface="Calibri" pitchFamily="34" charset="0"/>
                <a:cs typeface="Calibri" pitchFamily="34" charset="0"/>
              </a:rPr>
              <a:t>ψ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, when we measure A for each of these systems, we can in principle, get any of the possible eigenvalues as an outcome.</a:t>
            </a:r>
          </a:p>
          <a:p>
            <a:pPr marL="285750" indent="-285750">
              <a:spcBef>
                <a:spcPts val="1800"/>
              </a:spcBef>
              <a:buFont typeface="Arial" pitchFamily="34" charset="0"/>
              <a:buChar char="•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When the number of copies of the system becomes very large, the fraction of measurements that give </a:t>
            </a:r>
            <a:r>
              <a:rPr lang="el-GR" sz="1700" dirty="0" smtClean="0">
                <a:latin typeface="Calibri" pitchFamily="34" charset="0"/>
                <a:cs typeface="Calibri" pitchFamily="34" charset="0"/>
              </a:rPr>
              <a:t>λ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n, which is </a:t>
            </a:r>
            <a:r>
              <a:rPr lang="en-US" sz="1700" dirty="0" err="1" smtClean="0">
                <a:latin typeface="Calibri" pitchFamily="34" charset="0"/>
                <a:cs typeface="Calibri" pitchFamily="34" charset="0"/>
              </a:rPr>
              <a:t>Pn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 over n , approaches the probability P (</a:t>
            </a:r>
            <a:r>
              <a:rPr lang="el-GR" sz="1700" dirty="0" smtClean="0">
                <a:latin typeface="Calibri" pitchFamily="34" charset="0"/>
                <a:cs typeface="Calibri" pitchFamily="34" charset="0"/>
              </a:rPr>
              <a:t>λ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n).- which is the exact rate at which we will get a particular outcome when we have an infinite number of copies of the same exact system.</a:t>
            </a:r>
            <a:endParaRPr lang="en-US" sz="17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1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Custom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7030A0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636</Words>
  <Application>Microsoft Office PowerPoint</Application>
  <PresentationFormat>On-screen Show (16:9)</PresentationFormat>
  <Paragraphs>56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Simple Light</vt:lpstr>
      <vt:lpstr>Retrospect</vt:lpstr>
      <vt:lpstr>M. Tech CSE – Second Semester (Term: July-October 2022) 20 Marks component- Seminar on Generalized Measurements in Quantum Mechanics </vt:lpstr>
      <vt:lpstr>Introduction to Generalized measurements</vt:lpstr>
      <vt:lpstr>Introduction to Generalized measurements</vt:lpstr>
      <vt:lpstr>Using Generalized measurements</vt:lpstr>
      <vt:lpstr>Eigenvalue equation</vt:lpstr>
      <vt:lpstr>Measuring A in a specific state</vt:lpstr>
      <vt:lpstr>Measuring  A in a specific state</vt:lpstr>
      <vt:lpstr>Measuring A in copies of the state</vt:lpstr>
      <vt:lpstr>Measuring A in copies of the state</vt:lpstr>
      <vt:lpstr>Qiskit – U Gate</vt:lpstr>
      <vt:lpstr>Qiskit – U Gate</vt:lpstr>
      <vt:lpstr>Qiskit – U Gate</vt:lpstr>
      <vt:lpstr>References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M. Tech CSE – First Semester (Term: March-June 2022)  Technical Seminar – I  on Cyber Security Threats Detection Analysis and Remediation </dc:title>
  <cp:lastModifiedBy>Sai Joshi</cp:lastModifiedBy>
  <cp:revision>35</cp:revision>
  <dcterms:modified xsi:type="dcterms:W3CDTF">2022-09-05T10:14:45Z</dcterms:modified>
</cp:coreProperties>
</file>